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81" r:id="rId3"/>
    <p:sldId id="256" r:id="rId4"/>
    <p:sldId id="257" r:id="rId5"/>
    <p:sldId id="261" r:id="rId6"/>
    <p:sldId id="265" r:id="rId7"/>
    <p:sldId id="266" r:id="rId8"/>
    <p:sldId id="274" r:id="rId9"/>
    <p:sldId id="276" r:id="rId10"/>
    <p:sldId id="263" r:id="rId11"/>
    <p:sldId id="262" r:id="rId12"/>
    <p:sldId id="259" r:id="rId13"/>
    <p:sldId id="277" r:id="rId14"/>
    <p:sldId id="272" r:id="rId15"/>
    <p:sldId id="278" r:id="rId16"/>
    <p:sldId id="270" r:id="rId17"/>
    <p:sldId id="287" r:id="rId18"/>
    <p:sldId id="285" r:id="rId19"/>
    <p:sldId id="286" r:id="rId20"/>
    <p:sldId id="26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445797-FB75-442F-8666-0186AE6BAC0E}" v="648" dt="2021-05-25T13:57:24.073"/>
    <p1510:client id="{15D047B0-A184-7010-D65C-097A3A2FB68B}" v="9" dt="2021-05-25T12:33:00.124"/>
    <p1510:client id="{8859C982-3243-4FA3-BAA7-2C5FA896D999}" v="1050" dt="2021-05-25T13:51:48.787"/>
    <p1510:client id="{9EC73FA0-8DA5-45D5-894E-A8211EF7E625}" v="237" dt="2021-05-25T10:30:59.992"/>
    <p1510:client id="{B6DBC584-626B-48B0-ABF8-06C7736E9079}" v="1804" dt="2021-05-25T13:52:41.110"/>
    <p1510:client id="{BEB150FF-6AB9-B1F4-605E-1C8A4C469F13}" v="2317" vWet="2319" dt="2021-05-25T13:50:54.5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624A76-CDF7-4090-A0C7-E3258447B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25DA96-B868-498C-9AC8-A6E7970AB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92EBC1-EE5B-476F-A3E6-9EDC3AA49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25DF9-02BF-4FCB-AD73-D08A8E71FDFD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B3BFEE-9345-4ADC-8C62-F52DB5E71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78766D-BA62-479E-8FFB-B15506998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FB560-5446-4B8F-A392-C130C661B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119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71EE2-7429-4EF5-A0BA-53BA2F840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6392DF-BF09-4685-84B2-0E7CDCC6E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7BBEAB-A8D8-41D7-A1B1-2C06AF33D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25DF9-02BF-4FCB-AD73-D08A8E71FDFD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03E06-038F-4D1E-96D3-A93167F55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61CA8A-E094-4B0C-BA27-091D4713D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FB560-5446-4B8F-A392-C130C661B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756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28486-13FE-49BE-AA2F-492140002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8A79B6-3940-4E06-B722-8D7F429E5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164FA-0492-49A2-8AD8-89B810630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25DF9-02BF-4FCB-AD73-D08A8E71FDFD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9DFCF8-601E-4CA0-B719-F669C54F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294877-8CC6-400B-98F2-5B3856C8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FB560-5446-4B8F-A392-C130C661B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0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BB3DB-C6BF-43A9-8BD1-227BAEB7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B693F9-B402-47C3-A652-8B76B702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C4CCB8-4684-4389-9AD7-6E105C91C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5C2669-6CD6-41C6-B699-84DB04142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25DF9-02BF-4FCB-AD73-D08A8E71FDFD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CB3A2E-0E5A-4C73-A3D5-427D8B6FB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B6ACC7-B887-4BC7-92F1-4071BBCE8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FB560-5446-4B8F-A392-C130C661B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151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F10E34-1C3E-4148-B8DE-50660F280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26514C-7B8F-4D35-9541-9A08DDEA3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87A6B6-580F-4DDA-ABD8-3D441C528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A58613B-DFC9-4B04-B4C5-29290DF0C1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E3A1D71-E62B-4D64-85D4-470ACED597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C2CDDF-9702-4404-A057-D5B117C4B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25DF9-02BF-4FCB-AD73-D08A8E71FDFD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562B10-467F-40D6-A3C3-C7ECFB5D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52647F-B7CF-412B-9C00-7863441CA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FB560-5446-4B8F-A392-C130C661B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1949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0AC8C4-5A12-4087-AAC9-7E90E1CC9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D169A3-B882-448F-B59C-423416A51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25DF9-02BF-4FCB-AD73-D08A8E71FDFD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16D317-1566-42ED-9719-F91CBEE03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486101-B456-4D0E-80CD-828473B5A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FB560-5446-4B8F-A392-C130C661B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6696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8EEF56-5F42-4C4E-B89B-E809FE5D0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25DF9-02BF-4FCB-AD73-D08A8E71FDFD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61D063-2056-4FD5-9F25-80C436D86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9F5610-31AE-4930-9208-F3E406F5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FB560-5446-4B8F-A392-C130C661B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8545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B8C97-0C3C-4A8E-82B4-DDFEDEB45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1E3167-6B4F-4CAE-9277-C2088128D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9C6D91-FE08-4BBA-9B46-6025410187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E2605E-2803-4A95-A08C-6BA741C47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25DF9-02BF-4FCB-AD73-D08A8E71FDFD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6F825A-F8BC-4BB4-BF71-BD69D34D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8BE62F-F745-4F10-81D3-A88084710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FB560-5446-4B8F-A392-C130C661B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65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F8070-7D8E-45B4-8F2C-3FB3847E8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0FBEC-61A4-4F71-BCD6-A3E7BFCBA6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6D3E57-07B5-48A3-8A23-CBBA67AC5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A9BEE-69D5-4941-AEF5-9D6C56961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25DF9-02BF-4FCB-AD73-D08A8E71FDFD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71B18B-7329-4919-8939-9849A917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1D4538-495E-4BB1-B1AD-E1EF2F76E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FB560-5446-4B8F-A392-C130C661B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9376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940BB-010E-418D-8853-912421E41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766109-043D-4896-93BB-B443BD808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09D57A-A6E6-4664-82DC-59A72AA66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25DF9-02BF-4FCB-AD73-D08A8E71FDFD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785749-5CBC-4EBE-A6C2-1C4E1AA83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9A21D-2E6A-4A3D-A78C-8BAF8EC4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FB560-5446-4B8F-A392-C130C661B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422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BFE952-67AC-4D6A-814F-7A441F9E80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76A8AC-32ED-476A-9148-76C8C8F6A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BC4AF-30A2-47E4-A287-58E45EFB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25DF9-02BF-4FCB-AD73-D08A8E71FDFD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C9130E-DB04-4BA3-89A8-8C527CB4E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10E047-427D-4306-86A8-69CF27A1F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FB560-5446-4B8F-A392-C130C661B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584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3833671-8862-4CF0-AD92-506650AD9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3CD70E-3C4E-47EE-A86E-616311E30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E182AF-2C78-40CF-AF06-4A2C235CC2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25DF9-02BF-4FCB-AD73-D08A8E71FDFD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77CF11-5669-4110-B1FD-5C9D6F632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6E528B-AF2C-4869-8A8C-2B07D77AEC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FB560-5446-4B8F-A392-C130C661B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91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4C9C55-9C98-4537-B4BA-2C294B1AE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/>
              <a:t>WEEKLY REPORT</a:t>
            </a:r>
            <a:br>
              <a:rPr lang="en-US" altLang="ko-KR"/>
            </a:br>
            <a:r>
              <a:rPr lang="en-US" altLang="ko-KR" sz="2200"/>
              <a:t>SIB</a:t>
            </a:r>
            <a:endParaRPr lang="ko-KR" altLang="en-US" sz="2200"/>
          </a:p>
        </p:txBody>
      </p:sp>
    </p:spTree>
    <p:extLst>
      <p:ext uri="{BB962C8B-B14F-4D97-AF65-F5344CB8AC3E}">
        <p14:creationId xmlns:p14="http://schemas.microsoft.com/office/powerpoint/2010/main" val="3997542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26559D0-27C1-4FEA-BACC-757E90CDC3C9}"/>
              </a:ext>
            </a:extLst>
          </p:cNvPr>
          <p:cNvSpPr txBox="1"/>
          <p:nvPr/>
        </p:nvSpPr>
        <p:spPr>
          <a:xfrm>
            <a:off x="1238250" y="5457825"/>
            <a:ext cx="1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Original data</a:t>
            </a: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910DA7-B94F-49D8-B8C1-7A0BB51358DA}"/>
              </a:ext>
            </a:extLst>
          </p:cNvPr>
          <p:cNvSpPr txBox="1"/>
          <p:nvPr/>
        </p:nvSpPr>
        <p:spPr>
          <a:xfrm>
            <a:off x="4625975" y="5457825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Gamma</a:t>
            </a:r>
            <a:r>
              <a:rPr lang="ko-KR" altLang="en-US"/>
              <a:t> </a:t>
            </a:r>
            <a:r>
              <a:rPr lang="en-US" altLang="ko-KR"/>
              <a:t>Decay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33B7E3-A30F-4DE8-B7D6-F5C9E6F918F2}"/>
              </a:ext>
            </a:extLst>
          </p:cNvPr>
          <p:cNvSpPr txBox="1"/>
          <p:nvPr/>
        </p:nvSpPr>
        <p:spPr>
          <a:xfrm>
            <a:off x="9018585" y="5457825"/>
            <a:ext cx="166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Local Average</a:t>
            </a:r>
            <a:endParaRPr lang="ko-KR" altLang="en-US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D4AD5BB5-9B4B-423D-9033-A5A32C458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/>
              <a:t>Hand 3D Visualization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391B62-2404-425B-9A52-032C4A271C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0" y="1489165"/>
            <a:ext cx="3879669" cy="38796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9581C5-0653-4739-8FAF-35CCE24289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90" y="1489165"/>
            <a:ext cx="3879670" cy="3879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4D8E77-A889-4DB5-9871-6701CE1B1B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90" y="1489165"/>
            <a:ext cx="3879669" cy="387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65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EB42074-2E4A-49CC-8CAF-F1D873B01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>
                <a:ea typeface="맑은 고딕"/>
              </a:rPr>
              <a:t>Preprocessing</a:t>
            </a:r>
            <a:endParaRPr lang="en-US" altLang="ko-KR" dirty="0">
              <a:ea typeface="맑은 고딕"/>
            </a:endParaRPr>
          </a:p>
        </p:txBody>
      </p:sp>
      <p:sp>
        <p:nvSpPr>
          <p:cNvPr id="3" name="사각형: 둥근 모서리 9">
            <a:extLst>
              <a:ext uri="{FF2B5EF4-FFF2-40B4-BE49-F238E27FC236}">
                <a16:creationId xmlns:a16="http://schemas.microsoft.com/office/drawing/2014/main" id="{FB103EA2-9712-435D-A2B3-6953CDFA36DA}"/>
              </a:ext>
            </a:extLst>
          </p:cNvPr>
          <p:cNvSpPr/>
          <p:nvPr/>
        </p:nvSpPr>
        <p:spPr>
          <a:xfrm>
            <a:off x="4430086" y="1866799"/>
            <a:ext cx="2825468" cy="60173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en-US" sz="2800" dirty="0" err="1">
                <a:solidFill>
                  <a:srgbClr val="000000"/>
                </a:solidFill>
                <a:ea typeface="맑은 고딕"/>
              </a:rPr>
              <a:t>Outlier</a:t>
            </a:r>
            <a:r>
              <a:rPr lang="ko-KR" altLang="en-US" sz="2800" dirty="0">
                <a:solidFill>
                  <a:srgbClr val="000000"/>
                </a:solidFill>
                <a:ea typeface="맑은 고딕"/>
              </a:rPr>
              <a:t> </a:t>
            </a:r>
            <a:r>
              <a:rPr lang="ko-KR" altLang="en-US" sz="2800" dirty="0" err="1">
                <a:solidFill>
                  <a:srgbClr val="000000"/>
                </a:solidFill>
                <a:ea typeface="맑은 고딕"/>
              </a:rPr>
              <a:t>removal</a:t>
            </a:r>
            <a:endParaRPr lang="ko-KR" altLang="en-US" sz="2800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사각형: 둥근 모서리 9">
            <a:extLst>
              <a:ext uri="{FF2B5EF4-FFF2-40B4-BE49-F238E27FC236}">
                <a16:creationId xmlns:a16="http://schemas.microsoft.com/office/drawing/2014/main" id="{B00E8B70-3338-46C6-9C93-9B07BCD5C3B9}"/>
              </a:ext>
            </a:extLst>
          </p:cNvPr>
          <p:cNvSpPr/>
          <p:nvPr/>
        </p:nvSpPr>
        <p:spPr>
          <a:xfrm>
            <a:off x="8373835" y="1866799"/>
            <a:ext cx="2825468" cy="6115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/>
              </a:rPr>
              <a:t>Minmax Norm</a:t>
            </a:r>
            <a:endParaRPr lang="ko-KR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9DE0919-9B94-4173-96FA-B1F4DF744A7B}"/>
              </a:ext>
            </a:extLst>
          </p:cNvPr>
          <p:cNvCxnSpPr>
            <a:cxnSpLocks/>
          </p:cNvCxnSpPr>
          <p:nvPr/>
        </p:nvCxnSpPr>
        <p:spPr>
          <a:xfrm flipV="1">
            <a:off x="3604739" y="2167664"/>
            <a:ext cx="64401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FAB69D39-1CED-405E-B219-A0023066A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745" y="2876770"/>
            <a:ext cx="3985256" cy="3367666"/>
          </a:xfrm>
        </p:spPr>
      </p:pic>
      <p:sp>
        <p:nvSpPr>
          <p:cNvPr id="9" name="사각형: 둥근 모서리 9">
            <a:extLst>
              <a:ext uri="{FF2B5EF4-FFF2-40B4-BE49-F238E27FC236}">
                <a16:creationId xmlns:a16="http://schemas.microsoft.com/office/drawing/2014/main" id="{B63FA357-DDC8-48F2-A906-4CE01468FB7E}"/>
              </a:ext>
            </a:extLst>
          </p:cNvPr>
          <p:cNvSpPr/>
          <p:nvPr/>
        </p:nvSpPr>
        <p:spPr>
          <a:xfrm>
            <a:off x="597938" y="1866799"/>
            <a:ext cx="2825468" cy="6115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tx1"/>
                </a:solidFill>
                <a:latin typeface="맑은 고딕" panose="020F0502020204030204"/>
                <a:ea typeface="맑은 고딕"/>
              </a:rPr>
              <a:t>Standardization</a:t>
            </a:r>
            <a:endParaRPr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9BA18A1-0462-4C8D-9966-F1844173956F}"/>
              </a:ext>
            </a:extLst>
          </p:cNvPr>
          <p:cNvCxnSpPr>
            <a:cxnSpLocks/>
          </p:cNvCxnSpPr>
          <p:nvPr/>
        </p:nvCxnSpPr>
        <p:spPr>
          <a:xfrm flipV="1">
            <a:off x="7462412" y="2167664"/>
            <a:ext cx="64401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637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EB42074-2E4A-49CC-8CAF-F1D873B01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31" y="39717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altLang="ko-KR" sz="4400">
                <a:latin typeface="맑은 고딕" panose="020F0502020204030204"/>
                <a:ea typeface="맑은 고딕"/>
              </a:rPr>
              <a:t>Standardization</a:t>
            </a:r>
            <a:endParaRPr lang="ko-KR" altLang="en-US" sz="4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833BBF-0817-491B-82F0-7F6259DF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27" y="2080129"/>
            <a:ext cx="3602822" cy="21426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9F35C4-17F8-4217-BC34-C3479A876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14" y="2052749"/>
            <a:ext cx="3741497" cy="2197406"/>
          </a:xfrm>
          <a:prstGeom prst="rect">
            <a:avLst/>
          </a:prstGeom>
        </p:spPr>
      </p:pic>
      <p:pic>
        <p:nvPicPr>
          <p:cNvPr id="14" name="그림 13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B1854D7E-6475-4B70-BDA2-243BA5558D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28572" r="51306" b="68756"/>
          <a:stretch/>
        </p:blipFill>
        <p:spPr>
          <a:xfrm>
            <a:off x="3985999" y="4788442"/>
            <a:ext cx="4103016" cy="280690"/>
          </a:xfrm>
          <a:prstGeom prst="rect">
            <a:avLst/>
          </a:prstGeom>
        </p:spPr>
      </p:pic>
      <p:pic>
        <p:nvPicPr>
          <p:cNvPr id="18" name="그림 17" descr="텍스트, 스크린샷, 모니터, 노트북이(가) 표시된 사진&#10;&#10;자동 생성된 설명">
            <a:extLst>
              <a:ext uri="{FF2B5EF4-FFF2-40B4-BE49-F238E27FC236}">
                <a16:creationId xmlns:a16="http://schemas.microsoft.com/office/drawing/2014/main" id="{BECEC0C3-1F30-4006-AA5F-65197ED977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0" t="38806" r="59366" b="56816"/>
          <a:stretch/>
        </p:blipFill>
        <p:spPr>
          <a:xfrm>
            <a:off x="3985999" y="5286910"/>
            <a:ext cx="2760178" cy="463542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2B1489F-C78D-4C2A-AC80-21C452E1ACB4}"/>
              </a:ext>
            </a:extLst>
          </p:cNvPr>
          <p:cNvSpPr/>
          <p:nvPr/>
        </p:nvSpPr>
        <p:spPr>
          <a:xfrm>
            <a:off x="5420757" y="2900039"/>
            <a:ext cx="953549" cy="360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578925-F6C6-4E7A-888E-7C1F3FE236AE}"/>
              </a:ext>
            </a:extLst>
          </p:cNvPr>
          <p:cNvSpPr txBox="1"/>
          <p:nvPr/>
        </p:nvSpPr>
        <p:spPr>
          <a:xfrm>
            <a:off x="4828478" y="6098172"/>
            <a:ext cx="241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평균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0 ,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분산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로 조정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827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EB42074-2E4A-49CC-8CAF-F1D873B01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ea typeface="맑은 고딕"/>
              </a:rPr>
              <a:t>Outlier </a:t>
            </a:r>
            <a:r>
              <a:rPr lang="en-US" altLang="ko-KR">
                <a:ea typeface="맑은 고딕"/>
              </a:rPr>
              <a:t>removal</a:t>
            </a:r>
            <a:endParaRPr lang="en-US" altLang="ko-KR" dirty="0"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833BBF-0817-491B-82F0-7F6259DF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6" y="2391975"/>
            <a:ext cx="5759425" cy="342223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99ADE118-579B-4874-B522-D3C9857B4FCF}"/>
              </a:ext>
            </a:extLst>
          </p:cNvPr>
          <p:cNvSpPr/>
          <p:nvPr/>
        </p:nvSpPr>
        <p:spPr>
          <a:xfrm>
            <a:off x="5164348" y="5114026"/>
            <a:ext cx="388188" cy="3163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8">
            <a:extLst>
              <a:ext uri="{FF2B5EF4-FFF2-40B4-BE49-F238E27FC236}">
                <a16:creationId xmlns:a16="http://schemas.microsoft.com/office/drawing/2014/main" id="{1A31063C-49C0-45DA-9A80-9B501C07D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313" y="2393108"/>
            <a:ext cx="5656053" cy="3717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sz="2400" b="1" err="1">
                <a:latin typeface="Malgun Gothic"/>
                <a:ea typeface="Malgun Gothic"/>
              </a:rPr>
              <a:t>Robust-scaler</a:t>
            </a:r>
            <a:r>
              <a:rPr lang="ko-KR" sz="2400">
                <a:latin typeface="Malgun Gothic"/>
                <a:ea typeface="Malgun Gothic"/>
              </a:rPr>
              <a:t> </a:t>
            </a:r>
            <a:r>
              <a:rPr lang="ko-KR" sz="2400" err="1">
                <a:latin typeface="Malgun Gothic"/>
                <a:ea typeface="Malgun Gothic"/>
              </a:rPr>
              <a:t>with</a:t>
            </a:r>
            <a:r>
              <a:rPr lang="ko-KR" sz="2400">
                <a:latin typeface="Malgun Gothic"/>
                <a:ea typeface="Malgun Gothic"/>
              </a:rPr>
              <a:t> </a:t>
            </a:r>
            <a:r>
              <a:rPr lang="ko-KR" sz="2400" err="1">
                <a:latin typeface="Malgun Gothic"/>
                <a:ea typeface="Malgun Gothic"/>
              </a:rPr>
              <a:t>sklearn-module</a:t>
            </a:r>
            <a:endParaRPr lang="ko-KR" sz="240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ko-KR" sz="240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ko-KR" sz="2400">
              <a:latin typeface="맑은 고딕" panose="020F0502020204030204"/>
              <a:ea typeface="맑은 고딕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ko-KR" sz="2400">
              <a:latin typeface="맑은 고딕" panose="020F0502020204030204"/>
              <a:ea typeface="맑은 고딕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2400">
                <a:latin typeface="맑은 고딕" panose="020F0502020204030204"/>
                <a:ea typeface="맑은 고딕" panose="020F0502020204030204"/>
              </a:rPr>
              <a:t>이상치 제거 GOOD</a:t>
            </a:r>
            <a:endParaRPr lang="ko-KR" altLang="en-US" sz="2400">
              <a:ea typeface="맑은 고딕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2400">
                <a:latin typeface="Malgun Gothic"/>
                <a:ea typeface="Malgun Gothic"/>
              </a:rPr>
              <a:t>하지만 크기</a:t>
            </a:r>
            <a:r>
              <a:rPr lang="ko-KR" sz="2400">
                <a:latin typeface="Malgun Gothic"/>
                <a:ea typeface="Malgun Gothic"/>
              </a:rPr>
              <a:t> 순으로 했을 때 앞 뒤 25%의 데이터를 버린 결과를 사용해 알맞지 않음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ko-KR" altLang="en-US" sz="2400">
              <a:latin typeface="Malgun Gothic"/>
              <a:ea typeface="Malgun Gothic"/>
            </a:endParaRPr>
          </a:p>
        </p:txBody>
      </p:sp>
      <p:pic>
        <p:nvPicPr>
          <p:cNvPr id="12" name="그림 12">
            <a:extLst>
              <a:ext uri="{FF2B5EF4-FFF2-40B4-BE49-F238E27FC236}">
                <a16:creationId xmlns:a16="http://schemas.microsoft.com/office/drawing/2014/main" id="{8F5CBD9E-F239-4625-94F1-C1DEC574E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268" y="2943051"/>
            <a:ext cx="2743200" cy="68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47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EB42074-2E4A-49CC-8CAF-F1D873B01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ea typeface="맑은 고딕"/>
              </a:rPr>
              <a:t>Outlier removal</a:t>
            </a:r>
          </a:p>
        </p:txBody>
      </p:sp>
      <p:sp>
        <p:nvSpPr>
          <p:cNvPr id="6" name="내용 개체 틀 8">
            <a:extLst>
              <a:ext uri="{FF2B5EF4-FFF2-40B4-BE49-F238E27FC236}">
                <a16:creationId xmlns:a16="http://schemas.microsoft.com/office/drawing/2014/main" id="{1A31063C-49C0-45DA-9A80-9B501C07D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258" y="1379373"/>
            <a:ext cx="6719977" cy="37610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ko-KR" altLang="en-US" sz="2400" b="1">
              <a:latin typeface="Malgun Gothic"/>
              <a:ea typeface="Malgun Gothic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ko-KR" sz="240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ko-KR" altLang="en-US" sz="2400">
              <a:latin typeface="Malgun Gothic"/>
              <a:ea typeface="Malgun Gothic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26C214DC-0659-4959-AF01-5B89AF599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787" y="923468"/>
            <a:ext cx="3810000" cy="5627178"/>
          </a:xfrm>
          <a:prstGeom prst="rect">
            <a:avLst/>
          </a:prstGeom>
        </p:spPr>
      </p:pic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4B17E41-C9C8-45B9-A58D-56A593F65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70961"/>
            <a:ext cx="6711350" cy="2422115"/>
          </a:xfrm>
          <a:prstGeom prst="rect">
            <a:avLst/>
          </a:prstGeom>
        </p:spPr>
      </p:pic>
      <p:sp>
        <p:nvSpPr>
          <p:cNvPr id="7" name="내용 개체 틀 8">
            <a:extLst>
              <a:ext uri="{FF2B5EF4-FFF2-40B4-BE49-F238E27FC236}">
                <a16:creationId xmlns:a16="http://schemas.microsoft.com/office/drawing/2014/main" id="{C5421866-596A-4E6F-9556-4826BBDCB34C}"/>
              </a:ext>
            </a:extLst>
          </p:cNvPr>
          <p:cNvSpPr txBox="1">
            <a:spLocks/>
          </p:cNvSpPr>
          <p:nvPr/>
        </p:nvSpPr>
        <p:spPr>
          <a:xfrm>
            <a:off x="838200" y="1573599"/>
            <a:ext cx="6691222" cy="21076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ko-KR" altLang="en-US" sz="2400">
              <a:latin typeface="Malgun Gothic"/>
              <a:ea typeface="Malgun Gothic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ko-KR" sz="240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2400">
              <a:latin typeface="Malgun Gothic"/>
              <a:ea typeface="Malgun Gothic"/>
            </a:endParaRPr>
          </a:p>
        </p:txBody>
      </p:sp>
      <p:pic>
        <p:nvPicPr>
          <p:cNvPr id="10" name="그림 10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C9BD53EF-AE9D-4111-8BC4-131F965BD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711" y="4541679"/>
            <a:ext cx="2793912" cy="2094135"/>
          </a:xfrm>
          <a:prstGeom prst="rect">
            <a:avLst/>
          </a:prstGeom>
        </p:spPr>
      </p:pic>
      <p:sp>
        <p:nvSpPr>
          <p:cNvPr id="11" name="내용 개체 틀 8">
            <a:extLst>
              <a:ext uri="{FF2B5EF4-FFF2-40B4-BE49-F238E27FC236}">
                <a16:creationId xmlns:a16="http://schemas.microsoft.com/office/drawing/2014/main" id="{78B424F5-CC96-458C-BDB7-79330C1DE935}"/>
              </a:ext>
            </a:extLst>
          </p:cNvPr>
          <p:cNvSpPr txBox="1">
            <a:spLocks/>
          </p:cNvSpPr>
          <p:nvPr/>
        </p:nvSpPr>
        <p:spPr>
          <a:xfrm>
            <a:off x="336822" y="4374308"/>
            <a:ext cx="4616961" cy="1972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800" dirty="0">
                <a:latin typeface="Malgun Gothic"/>
                <a:ea typeface="Malgun Gothic"/>
              </a:rPr>
              <a:t>원래 값과 중앙값의 차 (</a:t>
            </a:r>
            <a:r>
              <a:rPr lang="ko-KR" altLang="en-US" sz="1800" dirty="0" err="1">
                <a:latin typeface="Malgun Gothic"/>
                <a:ea typeface="Malgun Gothic"/>
              </a:rPr>
              <a:t>dff</a:t>
            </a:r>
            <a:r>
              <a:rPr lang="ko-KR" altLang="en-US" sz="1800" dirty="0">
                <a:latin typeface="Malgun Gothic"/>
                <a:ea typeface="Malgun Gothic"/>
              </a:rPr>
              <a:t>)가  </a:t>
            </a:r>
            <a:endParaRPr lang="ko-KR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800" err="1">
                <a:latin typeface="Malgun Gothic"/>
                <a:ea typeface="Malgun Gothic"/>
              </a:rPr>
              <a:t>threshold를</a:t>
            </a:r>
            <a:r>
              <a:rPr lang="ko-KR" altLang="en-US" sz="1800" dirty="0">
                <a:latin typeface="Malgun Gothic"/>
                <a:ea typeface="Malgun Gothic"/>
              </a:rPr>
              <a:t> 넘기면 이상치로 판정 해</a:t>
            </a:r>
            <a:endParaRPr lang="ko-KR">
              <a:latin typeface="맑은 고딕" panose="020F0502020204030204"/>
              <a:ea typeface="맑은 고딕" panose="020B0503020000020004" pitchFamily="34" charset="-127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800">
                <a:latin typeface="Malgun Gothic"/>
                <a:ea typeface="Malgun Gothic"/>
              </a:rPr>
              <a:t>해당 시계열의 행을 제거하는</a:t>
            </a:r>
            <a:r>
              <a:rPr lang="ko-KR" altLang="en-US" sz="1800" dirty="0">
                <a:latin typeface="Malgun Gothic"/>
                <a:ea typeface="Malgun Gothic"/>
              </a:rPr>
              <a:t> 알고리즘</a:t>
            </a:r>
            <a:endParaRPr lang="ko-KR">
              <a:ea typeface="맑은 고딕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1800" dirty="0">
              <a:latin typeface="Malgun Gothic"/>
              <a:ea typeface="Malgun Gothic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ko-KR" altLang="en-US" sz="1800" dirty="0">
              <a:latin typeface="Malgun Gothic"/>
              <a:ea typeface="Malgun Gothic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9750DF9-34B0-4304-911F-2E7D2EBF071C}"/>
              </a:ext>
            </a:extLst>
          </p:cNvPr>
          <p:cNvSpPr/>
          <p:nvPr/>
        </p:nvSpPr>
        <p:spPr>
          <a:xfrm>
            <a:off x="8184639" y="3271371"/>
            <a:ext cx="388188" cy="3163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372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EB42074-2E4A-49CC-8CAF-F1D873B01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ea typeface="맑은 고딕"/>
              </a:rPr>
              <a:t>Outlier removal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9F35C4-17F8-4217-BC34-C3479A876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60" y="2018761"/>
            <a:ext cx="3594831" cy="2250696"/>
          </a:xfrm>
          <a:prstGeom prst="rect">
            <a:avLst/>
          </a:prstGeom>
        </p:spPr>
      </p:pic>
      <p:pic>
        <p:nvPicPr>
          <p:cNvPr id="22" name="그림 21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E2DAD95B-1CEC-4A54-A1B2-E07BF6A49A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6" t="32292" r="40112" b="42487"/>
          <a:stretch/>
        </p:blipFill>
        <p:spPr>
          <a:xfrm>
            <a:off x="4316561" y="4549887"/>
            <a:ext cx="3212274" cy="1596185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DF33C3D1-0F7E-44DD-BDA1-DE3741FD2F63}"/>
              </a:ext>
            </a:extLst>
          </p:cNvPr>
          <p:cNvSpPr/>
          <p:nvPr/>
        </p:nvSpPr>
        <p:spPr>
          <a:xfrm>
            <a:off x="5445924" y="2809869"/>
            <a:ext cx="953549" cy="360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9D2A40-5FF0-4520-9BB9-D779168BEC3D}"/>
              </a:ext>
            </a:extLst>
          </p:cNvPr>
          <p:cNvSpPr txBox="1"/>
          <p:nvPr/>
        </p:nvSpPr>
        <p:spPr>
          <a:xfrm>
            <a:off x="5340031" y="6308209"/>
            <a:ext cx="151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Outlier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제거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9E674F2-F675-4063-A587-2D057A815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186" y="1975707"/>
            <a:ext cx="3722665" cy="228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58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EB42074-2E4A-49CC-8CAF-F1D873B01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ea typeface="맑은 고딕"/>
              </a:rPr>
              <a:t>Normalization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E78624-DBD3-49E5-83A9-71D5AB1D7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82" y="2003634"/>
            <a:ext cx="3532115" cy="2250696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DF33C3D1-0F7E-44DD-BDA1-DE3741FD2F63}"/>
              </a:ext>
            </a:extLst>
          </p:cNvPr>
          <p:cNvSpPr/>
          <p:nvPr/>
        </p:nvSpPr>
        <p:spPr>
          <a:xfrm>
            <a:off x="5445924" y="2809869"/>
            <a:ext cx="953549" cy="360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E1CE5D55-3EBB-4EA1-864B-706EB0A1BB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9" t="39946" r="51814" b="31587"/>
          <a:stretch/>
        </p:blipFill>
        <p:spPr>
          <a:xfrm>
            <a:off x="1388854" y="1986851"/>
            <a:ext cx="3530327" cy="2250696"/>
          </a:xfrm>
          <a:prstGeom prst="rect">
            <a:avLst/>
          </a:prstGeom>
        </p:spPr>
      </p:pic>
      <p:pic>
        <p:nvPicPr>
          <p:cNvPr id="3" name="그림 2" descr="텍스트, 모니터, 스크린샷, 노트북이(가) 표시된 사진&#10;&#10;자동 생성된 설명">
            <a:extLst>
              <a:ext uri="{FF2B5EF4-FFF2-40B4-BE49-F238E27FC236}">
                <a16:creationId xmlns:a16="http://schemas.microsoft.com/office/drawing/2014/main" id="{29B8BCDE-4615-4B05-9BF5-DD97DC2E59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4" t="36703" r="46339" b="45079"/>
          <a:stretch/>
        </p:blipFill>
        <p:spPr>
          <a:xfrm>
            <a:off x="3973287" y="4567276"/>
            <a:ext cx="3968734" cy="14599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9A0B6A-D8EA-4AEA-A24D-E3B376718C18}"/>
              </a:ext>
            </a:extLst>
          </p:cNvPr>
          <p:cNvSpPr txBox="1"/>
          <p:nvPr/>
        </p:nvSpPr>
        <p:spPr>
          <a:xfrm>
            <a:off x="4803135" y="6172259"/>
            <a:ext cx="245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se-nanumgothic"/>
              </a:rPr>
              <a:t>MinMax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 Normalization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09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EB42074-2E4A-49CC-8CAF-F1D873B01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>
                <a:ea typeface="맑은 고딕"/>
              </a:rPr>
              <a:t>Current problems</a:t>
            </a:r>
          </a:p>
        </p:txBody>
      </p:sp>
      <p:sp>
        <p:nvSpPr>
          <p:cNvPr id="6" name="내용 개체 틀 8">
            <a:extLst>
              <a:ext uri="{FF2B5EF4-FFF2-40B4-BE49-F238E27FC236}">
                <a16:creationId xmlns:a16="http://schemas.microsoft.com/office/drawing/2014/main" id="{1A31063C-49C0-45DA-9A80-9B501C07D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258" y="2446173"/>
            <a:ext cx="6719977" cy="37610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ko-KR" altLang="en-US" sz="2400" b="1">
              <a:latin typeface="Malgun Gothic"/>
              <a:ea typeface="Malgun Gothic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ko-KR" sz="240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ko-KR" altLang="en-US" sz="2400">
              <a:latin typeface="Malgun Gothic"/>
              <a:ea typeface="Malgun Gothic"/>
            </a:endParaRPr>
          </a:p>
        </p:txBody>
      </p:sp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4B17E41-C9C8-45B9-A58D-56A593F65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651615"/>
            <a:ext cx="6711350" cy="2422115"/>
          </a:xfrm>
          <a:prstGeom prst="rect">
            <a:avLst/>
          </a:prstGeom>
        </p:spPr>
      </p:pic>
      <p:sp>
        <p:nvSpPr>
          <p:cNvPr id="7" name="내용 개체 틀 8">
            <a:extLst>
              <a:ext uri="{FF2B5EF4-FFF2-40B4-BE49-F238E27FC236}">
                <a16:creationId xmlns:a16="http://schemas.microsoft.com/office/drawing/2014/main" id="{C5421866-596A-4E6F-9556-4826BBDCB34C}"/>
              </a:ext>
            </a:extLst>
          </p:cNvPr>
          <p:cNvSpPr txBox="1">
            <a:spLocks/>
          </p:cNvSpPr>
          <p:nvPr/>
        </p:nvSpPr>
        <p:spPr>
          <a:xfrm>
            <a:off x="838200" y="2640399"/>
            <a:ext cx="6691222" cy="21076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ko-KR" altLang="en-US" sz="2400">
              <a:latin typeface="Malgun Gothic"/>
              <a:ea typeface="Malgun Gothic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ko-KR" sz="240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2400">
              <a:latin typeface="Malgun Gothic"/>
              <a:ea typeface="Malgun Gothic"/>
            </a:endParaRPr>
          </a:p>
        </p:txBody>
      </p:sp>
      <p:sp>
        <p:nvSpPr>
          <p:cNvPr id="11" name="내용 개체 틀 8">
            <a:extLst>
              <a:ext uri="{FF2B5EF4-FFF2-40B4-BE49-F238E27FC236}">
                <a16:creationId xmlns:a16="http://schemas.microsoft.com/office/drawing/2014/main" id="{78B424F5-CC96-458C-BDB7-79330C1DE935}"/>
              </a:ext>
            </a:extLst>
          </p:cNvPr>
          <p:cNvSpPr txBox="1">
            <a:spLocks/>
          </p:cNvSpPr>
          <p:nvPr/>
        </p:nvSpPr>
        <p:spPr>
          <a:xfrm>
            <a:off x="7915259" y="3058125"/>
            <a:ext cx="3910381" cy="1972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ko-KR" altLang="en-US" sz="1800">
              <a:latin typeface="Malgun Gothic"/>
              <a:ea typeface="Malgun Gothic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800" b="1" err="1">
                <a:latin typeface="Malgun Gothic"/>
                <a:ea typeface="Malgun Gothic"/>
              </a:rPr>
              <a:t>Problems</a:t>
            </a:r>
            <a:r>
              <a:rPr lang="ko-KR" altLang="en-US" sz="1800" b="1">
                <a:latin typeface="Malgun Gothic"/>
                <a:ea typeface="Malgun Gothic"/>
              </a:rPr>
              <a:t> :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800" b="1" err="1">
                <a:latin typeface="Malgun Gothic"/>
                <a:ea typeface="Malgun Gothic"/>
              </a:rPr>
              <a:t>threshold값은</a:t>
            </a:r>
            <a:r>
              <a:rPr lang="ko-KR" altLang="en-US" sz="1800" b="1">
                <a:latin typeface="Malgun Gothic"/>
                <a:ea typeface="Malgun Gothic"/>
              </a:rPr>
              <a:t> 모든 열마다 다르게 </a:t>
            </a:r>
            <a:r>
              <a:rPr lang="ko-KR" altLang="en-US" sz="1800" b="1" err="1">
                <a:latin typeface="Malgun Gothic"/>
                <a:ea typeface="Malgun Gothic"/>
              </a:rPr>
              <a:t>설정해야함</a:t>
            </a:r>
            <a:r>
              <a:rPr lang="ko-KR" altLang="en-US" sz="1800" b="1">
                <a:latin typeface="Malgun Gothic"/>
                <a:ea typeface="Malgun Gothic"/>
              </a:rPr>
              <a:t>.. 기준을 둘 것이 필요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800" b="1">
                <a:latin typeface="Malgun Gothic"/>
                <a:ea typeface="Malgun Gothic"/>
              </a:rPr>
              <a:t>(현재는 임의로 지정)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ko-KR" altLang="en-US" sz="1800">
              <a:latin typeface="Malgun Gothic"/>
              <a:ea typeface="Malgun Gothic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8CCC768-AECF-49DB-83EF-FF3BA05A6DB7}"/>
              </a:ext>
            </a:extLst>
          </p:cNvPr>
          <p:cNvSpPr/>
          <p:nvPr/>
        </p:nvSpPr>
        <p:spPr>
          <a:xfrm>
            <a:off x="2739803" y="3714717"/>
            <a:ext cx="942369" cy="3855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D75AA2E2-1FFF-4111-8B40-B4711D33A3E7}"/>
              </a:ext>
            </a:extLst>
          </p:cNvPr>
          <p:cNvCxnSpPr/>
          <p:nvPr/>
        </p:nvCxnSpPr>
        <p:spPr>
          <a:xfrm>
            <a:off x="3685309" y="3955472"/>
            <a:ext cx="4225635" cy="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575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93376-6439-4A4D-A1D1-7B214BBB8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Next Plan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3E19F3-D785-45EE-B3B4-F3AD3308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ea typeface="맑은 고딕"/>
              </a:rPr>
              <a:t>모델 개발 및 적용</a:t>
            </a:r>
            <a:endParaRPr lang="en-US" alt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모델 학습을 위해 충분한 양의 </a:t>
            </a:r>
            <a:r>
              <a:rPr lang="en-US" altLang="ko-KR">
                <a:ea typeface="맑은 고딕"/>
              </a:rPr>
              <a:t>ASDF </a:t>
            </a:r>
            <a:r>
              <a:rPr lang="ko-KR" altLang="en-US">
                <a:ea typeface="맑은 고딕"/>
              </a:rPr>
              <a:t>키 데이터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생성</a:t>
            </a:r>
            <a:endParaRPr lang="en-US" altLang="ko-KR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r>
              <a:rPr lang="ko-KR" altLang="en-US" err="1">
                <a:ea typeface="맑은 고딕"/>
              </a:rPr>
              <a:t>Outlier</a:t>
            </a:r>
            <a:r>
              <a:rPr lang="ko-KR" altLang="en-US">
                <a:ea typeface="맑은 고딕"/>
              </a:rPr>
              <a:t> 제거할 때의 기준 값 만들기</a:t>
            </a:r>
            <a:endParaRPr lang="ko-KR" altLang="en-US">
              <a:ea typeface="맑은 고딕" panose="020B0503020000020004" pitchFamily="34" charset="-127"/>
            </a:endParaRPr>
          </a:p>
          <a:p>
            <a:r>
              <a:rPr lang="en-US" altLang="ko-KR">
                <a:latin typeface="Malgun Gothic"/>
                <a:ea typeface="+mn-lt"/>
              </a:rPr>
              <a:t>Missing</a:t>
            </a:r>
            <a:r>
              <a:rPr lang="ko-KR">
                <a:latin typeface="Malgun Gothic"/>
                <a:ea typeface="Malgun Gothic"/>
              </a:rPr>
              <a:t> </a:t>
            </a:r>
            <a:r>
              <a:rPr lang="en-US" altLang="ko-KR">
                <a:latin typeface="Malgun Gothic"/>
                <a:ea typeface="+mn-lt"/>
              </a:rPr>
              <a:t>value</a:t>
            </a:r>
            <a:r>
              <a:rPr lang="ko-KR">
                <a:latin typeface="Malgun Gothic"/>
                <a:ea typeface="Malgun Gothic"/>
              </a:rPr>
              <a:t> 처리에 대한 논의</a:t>
            </a:r>
            <a:endParaRPr lang="ko-KR" altLang="en-US">
              <a:ea typeface="맑은 고딕" panose="020B0503020000020004" pitchFamily="34" charset="-127"/>
            </a:endParaRPr>
          </a:p>
          <a:p>
            <a:endParaRPr lang="ko-KR" altLang="en-US">
              <a:ea typeface="맑은 고딕" panose="020B0503020000020004" pitchFamily="34" charset="-127"/>
            </a:endParaRPr>
          </a:p>
          <a:p>
            <a:endParaRPr lang="ko-KR" altLang="en-US"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462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171B7F5-755D-43D3-B3C1-99B7D3381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677" y="2703080"/>
            <a:ext cx="2799404" cy="1325563"/>
          </a:xfrm>
        </p:spPr>
        <p:txBody>
          <a:bodyPr>
            <a:normAutofit/>
          </a:bodyPr>
          <a:lstStyle/>
          <a:p>
            <a:r>
              <a:rPr lang="en-US" altLang="ko-KR">
                <a:ea typeface="맑은 고딕"/>
              </a:rPr>
              <a:t>ThanQ</a:t>
            </a:r>
          </a:p>
        </p:txBody>
      </p:sp>
    </p:spTree>
    <p:extLst>
      <p:ext uri="{BB962C8B-B14F-4D97-AF65-F5344CB8AC3E}">
        <p14:creationId xmlns:p14="http://schemas.microsoft.com/office/powerpoint/2010/main" val="2748993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D4DFD0B7-DD5A-4BC3-969A-C22D58B94830}"/>
              </a:ext>
            </a:extLst>
          </p:cNvPr>
          <p:cNvSpPr txBox="1">
            <a:spLocks/>
          </p:cNvSpPr>
          <p:nvPr/>
        </p:nvSpPr>
        <p:spPr>
          <a:xfrm>
            <a:off x="706574" y="3928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🏆 </a:t>
            </a:r>
            <a:r>
              <a:rPr lang="en-US" altLang="ko-KR" dirty="0">
                <a:ea typeface="맑은 고딕"/>
              </a:rPr>
              <a:t>Goal</a:t>
            </a:r>
            <a:r>
              <a:rPr lang="ko-KR" altLang="en-US" dirty="0">
                <a:ea typeface="맑은 고딕"/>
              </a:rPr>
              <a:t> 🏆</a:t>
            </a:r>
            <a:r>
              <a:rPr lang="en-US" altLang="ko-KR" dirty="0">
                <a:ea typeface="맑은 고딕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0B85A0-DE08-4587-B847-BC6DDFE4632E}"/>
              </a:ext>
            </a:extLst>
          </p:cNvPr>
          <p:cNvSpPr txBox="1"/>
          <p:nvPr/>
        </p:nvSpPr>
        <p:spPr>
          <a:xfrm>
            <a:off x="1621971" y="2830286"/>
            <a:ext cx="52036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dirty="0">
                <a:ea typeface="맑은 고딕"/>
              </a:rPr>
              <a:t>· </a:t>
            </a:r>
            <a:r>
              <a:rPr lang="ko-KR" altLang="en-US" sz="2000" dirty="0">
                <a:ea typeface="맑은 고딕"/>
              </a:rPr>
              <a:t>최적화된 데이터셋 생성 프로그램 완성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8DBA6F-D781-4871-84BF-273EFC8BCEE5}"/>
              </a:ext>
            </a:extLst>
          </p:cNvPr>
          <p:cNvSpPr txBox="1"/>
          <p:nvPr/>
        </p:nvSpPr>
        <p:spPr>
          <a:xfrm>
            <a:off x="1621971" y="4097785"/>
            <a:ext cx="34785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dirty="0">
                <a:ea typeface="맑은 고딕"/>
              </a:rPr>
              <a:t>· </a:t>
            </a:r>
            <a:r>
              <a:rPr lang="ko-KR" altLang="en-US" sz="2000" dirty="0">
                <a:ea typeface="맑은 고딕"/>
              </a:rPr>
              <a:t>데이터셋(</a:t>
            </a:r>
            <a:r>
              <a:rPr lang="ko-KR" altLang="en-US" sz="2000" dirty="0" err="1">
                <a:ea typeface="맑은 고딕"/>
              </a:rPr>
              <a:t>asdf</a:t>
            </a:r>
            <a:r>
              <a:rPr lang="ko-KR" altLang="en-US" sz="2000" dirty="0">
                <a:ea typeface="맑은 고딕"/>
              </a:rPr>
              <a:t>) </a:t>
            </a:r>
            <a:r>
              <a:rPr lang="ko-KR" altLang="en-US" sz="2000" dirty="0" err="1">
                <a:ea typeface="맑은 고딕"/>
              </a:rPr>
              <a:t>전처리</a:t>
            </a:r>
            <a:r>
              <a:rPr lang="ko-KR" altLang="en-US" sz="2000" dirty="0">
                <a:ea typeface="맑은 고딕"/>
              </a:rPr>
              <a:t> 시작</a:t>
            </a:r>
            <a:endParaRPr lang="ko-KR" altLang="en-US" sz="2000" dirty="0"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5E0DD9-1F1A-4185-9749-5238ABF34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Past Problems</a:t>
            </a:r>
            <a:endParaRPr lang="ko-KR" altLang="en-US" dirty="0">
              <a:ea typeface="맑은 고딕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54BD025-BCB4-48E9-A10E-26685D1CB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092" y="1623107"/>
            <a:ext cx="5434917" cy="4351338"/>
          </a:xfr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20F3A0F-B798-4627-8953-DBA3FB7EC72F}"/>
              </a:ext>
            </a:extLst>
          </p:cNvPr>
          <p:cNvCxnSpPr>
            <a:cxnSpLocks/>
          </p:cNvCxnSpPr>
          <p:nvPr/>
        </p:nvCxnSpPr>
        <p:spPr>
          <a:xfrm flipH="1">
            <a:off x="5504447" y="2526632"/>
            <a:ext cx="1997242" cy="5414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44AB233-1448-4983-864C-00EA8E3ECDB3}"/>
              </a:ext>
            </a:extLst>
          </p:cNvPr>
          <p:cNvSpPr txBox="1"/>
          <p:nvPr/>
        </p:nvSpPr>
        <p:spPr>
          <a:xfrm>
            <a:off x="7697001" y="2341966"/>
            <a:ext cx="1970411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>
                <a:ea typeface="맑은 고딕"/>
              </a:rPr>
              <a:t>NOT RECONIZED</a:t>
            </a:r>
          </a:p>
          <a:p>
            <a:r>
              <a:rPr lang="en-US" altLang="ko-KR">
                <a:ea typeface="맑은 고딕"/>
              </a:rPr>
              <a:t>NOISY</a:t>
            </a:r>
          </a:p>
        </p:txBody>
      </p:sp>
      <p:pic>
        <p:nvPicPr>
          <p:cNvPr id="1036" name="Picture 12" descr="My life is a sad meme (@AnarchistCat1) | Twitter">
            <a:extLst>
              <a:ext uri="{FF2B5EF4-FFF2-40B4-BE49-F238E27FC236}">
                <a16:creationId xmlns:a16="http://schemas.microsoft.com/office/drawing/2014/main" id="{A9C05E73-4E4F-4DD2-9A75-C7677F3D9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515" y="165550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456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13D45-9854-40D1-BFF7-7A8D04FA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Solution</a:t>
            </a:r>
            <a:endParaRPr lang="ko-KR" altLang="en-US"/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66FCC47D-5D07-49A5-9D10-1C3CA17D1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400" y="1838648"/>
            <a:ext cx="6965795" cy="2790080"/>
          </a:xfrm>
        </p:spPr>
      </p:pic>
      <p:pic>
        <p:nvPicPr>
          <p:cNvPr id="1028" name="Picture 4" descr="Amazon.com: HAPPY CAT GLOSSY POSTER PICTURE PHOTO kitten kitty feline cute  pet animals: Prints: Posters &amp; Prints">
            <a:extLst>
              <a:ext uri="{FF2B5EF4-FFF2-40B4-BE49-F238E27FC236}">
                <a16:creationId xmlns:a16="http://schemas.microsoft.com/office/drawing/2014/main" id="{03FF6856-2170-4888-9A18-092C58FE1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516" y="2140487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31C00A3-5297-4AC9-8080-57B5A71FEF29}"/>
              </a:ext>
            </a:extLst>
          </p:cNvPr>
          <p:cNvGrpSpPr/>
          <p:nvPr/>
        </p:nvGrpSpPr>
        <p:grpSpPr>
          <a:xfrm>
            <a:off x="2075394" y="5119711"/>
            <a:ext cx="8041212" cy="869790"/>
            <a:chOff x="660400" y="5167312"/>
            <a:chExt cx="8041212" cy="8697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9AAA2C-9F36-4E1F-95B8-94443F0153FA}"/>
                </a:ext>
              </a:extLst>
            </p:cNvPr>
            <p:cNvSpPr txBox="1"/>
            <p:nvPr/>
          </p:nvSpPr>
          <p:spPr>
            <a:xfrm>
              <a:off x="660400" y="5167312"/>
              <a:ext cx="3478774" cy="869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/>
                <a:t>OpenCV</a:t>
              </a:r>
              <a:r>
                <a:rPr lang="ko-KR" altLang="en-US"/>
                <a:t> </a:t>
              </a:r>
              <a:r>
                <a:rPr lang="en-US" altLang="ko-KR"/>
                <a:t>Camera</a:t>
              </a:r>
              <a:r>
                <a:rPr lang="ko-KR" altLang="en-US"/>
                <a:t> </a:t>
              </a:r>
              <a:r>
                <a:rPr lang="en-US" altLang="ko-KR"/>
                <a:t>Capture : BGR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err="1"/>
                <a:t>Mediapipe</a:t>
              </a:r>
              <a:r>
                <a:rPr lang="en-US" altLang="ko-KR"/>
                <a:t> Hands input : RGB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5E7E3F4-77F4-4FB4-BF09-3941953651D1}"/>
                    </a:ext>
                  </a:extLst>
                </p:cNvPr>
                <p:cNvSpPr txBox="1"/>
                <p:nvPr/>
              </p:nvSpPr>
              <p:spPr>
                <a:xfrm>
                  <a:off x="4192441" y="5435298"/>
                  <a:ext cx="4509171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a14:m>
                  <a:r>
                    <a:rPr lang="en-US" altLang="ko-KR"/>
                    <a:t> Low Accuracy…    </a:t>
                  </a:r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a14:m>
                  <a:r>
                    <a:rPr lang="en-US" altLang="ko-KR"/>
                    <a:t> BGR2RGB convert</a:t>
                  </a:r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5E7E3F4-77F4-4FB4-BF09-394195365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2441" y="5435298"/>
                  <a:ext cx="450917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333" r="-811" b="-2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67547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9690C7-1B1F-4AF0-8014-1AF566E30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Data Generation</a:t>
            </a:r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CC3909DB-CC1E-4AB0-BD5E-26637A821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54" y="1876446"/>
            <a:ext cx="5176746" cy="4351338"/>
          </a:xfr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E9060D7-FD8C-4804-8F0C-E42FB7CF5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010323"/>
              </p:ext>
            </p:extLst>
          </p:nvPr>
        </p:nvGraphicFramePr>
        <p:xfrm>
          <a:off x="6434042" y="3170430"/>
          <a:ext cx="4838704" cy="1763370"/>
        </p:xfrm>
        <a:graphic>
          <a:graphicData uri="http://schemas.openxmlformats.org/drawingml/2006/table">
            <a:tbl>
              <a:tblPr/>
              <a:tblGrid>
                <a:gridCol w="893900">
                  <a:extLst>
                    <a:ext uri="{9D8B030D-6E8A-4147-A177-3AD203B41FA5}">
                      <a16:colId xmlns:a16="http://schemas.microsoft.com/office/drawing/2014/main" val="1854972119"/>
                    </a:ext>
                  </a:extLst>
                </a:gridCol>
                <a:gridCol w="893900">
                  <a:extLst>
                    <a:ext uri="{9D8B030D-6E8A-4147-A177-3AD203B41FA5}">
                      <a16:colId xmlns:a16="http://schemas.microsoft.com/office/drawing/2014/main" val="2200338324"/>
                    </a:ext>
                  </a:extLst>
                </a:gridCol>
                <a:gridCol w="893900">
                  <a:extLst>
                    <a:ext uri="{9D8B030D-6E8A-4147-A177-3AD203B41FA5}">
                      <a16:colId xmlns:a16="http://schemas.microsoft.com/office/drawing/2014/main" val="1397834936"/>
                    </a:ext>
                  </a:extLst>
                </a:gridCol>
                <a:gridCol w="539251">
                  <a:extLst>
                    <a:ext uri="{9D8B030D-6E8A-4147-A177-3AD203B41FA5}">
                      <a16:colId xmlns:a16="http://schemas.microsoft.com/office/drawing/2014/main" val="3896881630"/>
                    </a:ext>
                  </a:extLst>
                </a:gridCol>
                <a:gridCol w="539251">
                  <a:extLst>
                    <a:ext uri="{9D8B030D-6E8A-4147-A177-3AD203B41FA5}">
                      <a16:colId xmlns:a16="http://schemas.microsoft.com/office/drawing/2014/main" val="3971188039"/>
                    </a:ext>
                  </a:extLst>
                </a:gridCol>
                <a:gridCol w="539251">
                  <a:extLst>
                    <a:ext uri="{9D8B030D-6E8A-4147-A177-3AD203B41FA5}">
                      <a16:colId xmlns:a16="http://schemas.microsoft.com/office/drawing/2014/main" val="3988607662"/>
                    </a:ext>
                  </a:extLst>
                </a:gridCol>
                <a:gridCol w="539251">
                  <a:extLst>
                    <a:ext uri="{9D8B030D-6E8A-4147-A177-3AD203B41FA5}">
                      <a16:colId xmlns:a16="http://schemas.microsoft.com/office/drawing/2014/main" val="3383302623"/>
                    </a:ext>
                  </a:extLst>
                </a:gridCol>
              </a:tblGrid>
              <a:tr h="29389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L0-x​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~​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L21-z​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s​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d​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f​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980548"/>
                  </a:ext>
                </a:extLst>
              </a:tr>
              <a:tr h="29389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0.7227</a:t>
                      </a:r>
                      <a:endParaRPr lang="en-US" sz="1200" b="0" i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​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-0.2402​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222705"/>
                  </a:ext>
                </a:extLst>
              </a:tr>
              <a:tr h="29389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0.7224​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​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-0.2064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916054"/>
                  </a:ext>
                </a:extLst>
              </a:tr>
              <a:tr h="29389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0.7237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​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-0.2054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560683"/>
                  </a:ext>
                </a:extLst>
              </a:tr>
              <a:tr h="29389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0.7272​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​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-0.2061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300869"/>
                  </a:ext>
                </a:extLst>
              </a:tr>
              <a:tr h="29389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0.7292​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​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-0.2051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anchor="b">
                    <a:lnL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6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741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685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31AB9-9E1C-4678-933C-D569C256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Data Visualization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C1CF811-7EF4-4B83-A89F-17262B679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870" y="1690688"/>
            <a:ext cx="6564370" cy="4351338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F1BE44-71DD-44BB-A836-15A92E3EC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60" y="2903300"/>
            <a:ext cx="3334661" cy="10513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333A84-8AE3-4271-BEAE-047D77880656}"/>
              </a:ext>
            </a:extLst>
          </p:cNvPr>
          <p:cNvSpPr txBox="1"/>
          <p:nvPr/>
        </p:nvSpPr>
        <p:spPr>
          <a:xfrm>
            <a:off x="938760" y="2086178"/>
            <a:ext cx="2101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Standardization</a:t>
            </a:r>
          </a:p>
          <a:p>
            <a:r>
              <a:rPr lang="en-US" altLang="ko-KR"/>
              <a:t>with first 200 data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50C18-BBAC-41C9-B435-E339D81D9D6A}"/>
              </a:ext>
            </a:extLst>
          </p:cNvPr>
          <p:cNvSpPr txBox="1"/>
          <p:nvPr/>
        </p:nvSpPr>
        <p:spPr>
          <a:xfrm>
            <a:off x="938760" y="4445463"/>
            <a:ext cx="2778711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- Too many noises</a:t>
            </a:r>
          </a:p>
          <a:p>
            <a:pPr>
              <a:lnSpc>
                <a:spcPct val="150000"/>
              </a:lnSpc>
            </a:pPr>
            <a:r>
              <a:rPr lang="en-US" altLang="ko-KR"/>
              <a:t>- Hard to read pattern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93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31AB9-9E1C-4678-933C-D569C256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Data Smoothing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2E0FED-64BD-458A-A6C2-3C94EC73A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020" y="1597689"/>
            <a:ext cx="7237960" cy="482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58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BC861-0F6C-4A0B-93CE-78373E26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Data Smoothing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070698-EABA-4109-B678-B95FA1DF3A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Gamma Decay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2AEB50-63E2-4CDA-B542-73999A4CEF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/>
              <a:t>Local Average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B4CB23-EE61-49FE-B533-942542F45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66" y="2440068"/>
            <a:ext cx="4928912" cy="14908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710159-8EE4-4A00-9F7C-716582868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8" y="2440069"/>
            <a:ext cx="4291005" cy="30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91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4673C25-6909-484C-B129-A2CE47C21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93998"/>
            <a:ext cx="6096000" cy="4064001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355392-A326-4CC3-A020-F3CCD9869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0"/>
            <a:ext cx="6096000" cy="4064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C3FCFD-488A-4632-857D-AB4FCA70C8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117" y="54730"/>
            <a:ext cx="4109884" cy="2739922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E68C53C-4AFF-4B3B-99A9-95725898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/>
              <a:t>Data Smoothing</a:t>
            </a:r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7BFEBDF-9962-43BE-ABEE-D7DEF69BC124}"/>
              </a:ext>
            </a:extLst>
          </p:cNvPr>
          <p:cNvCxnSpPr/>
          <p:nvPr/>
        </p:nvCxnSpPr>
        <p:spPr>
          <a:xfrm>
            <a:off x="9814352" y="1768601"/>
            <a:ext cx="0" cy="1054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BF6C91F-CFCB-43AC-917B-33DA67D957D5}"/>
              </a:ext>
            </a:extLst>
          </p:cNvPr>
          <p:cNvCxnSpPr>
            <a:cxnSpLocks/>
          </p:cNvCxnSpPr>
          <p:nvPr/>
        </p:nvCxnSpPr>
        <p:spPr>
          <a:xfrm>
            <a:off x="8794025" y="4994347"/>
            <a:ext cx="0" cy="17980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DB32EDE-59C3-43F6-81E4-9FF87643581D}"/>
              </a:ext>
            </a:extLst>
          </p:cNvPr>
          <p:cNvCxnSpPr>
            <a:cxnSpLocks/>
          </p:cNvCxnSpPr>
          <p:nvPr/>
        </p:nvCxnSpPr>
        <p:spPr>
          <a:xfrm>
            <a:off x="2562026" y="5027150"/>
            <a:ext cx="0" cy="17980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CE04034-A1C9-402C-AF76-CD4B8937110B}"/>
              </a:ext>
            </a:extLst>
          </p:cNvPr>
          <p:cNvSpPr txBox="1"/>
          <p:nvPr/>
        </p:nvSpPr>
        <p:spPr>
          <a:xfrm>
            <a:off x="9532063" y="142469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accent2"/>
                </a:solidFill>
              </a:rPr>
              <a:t>370</a:t>
            </a:r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6E86C8-95D3-4795-8B2F-C809C2A9F67D}"/>
              </a:ext>
            </a:extLst>
          </p:cNvPr>
          <p:cNvSpPr txBox="1"/>
          <p:nvPr/>
        </p:nvSpPr>
        <p:spPr>
          <a:xfrm>
            <a:off x="2279737" y="465781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accent2"/>
                </a:solidFill>
              </a:rPr>
              <a:t>370</a:t>
            </a:r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2125DC-4FFA-4FC4-9F94-9A7E59946EF2}"/>
              </a:ext>
            </a:extLst>
          </p:cNvPr>
          <p:cNvSpPr txBox="1"/>
          <p:nvPr/>
        </p:nvSpPr>
        <p:spPr>
          <a:xfrm>
            <a:off x="8511736" y="457779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accent2"/>
                </a:solidFill>
              </a:rPr>
              <a:t>373</a:t>
            </a:r>
            <a:endParaRPr lang="ko-KR" altLang="en-US">
              <a:solidFill>
                <a:schemeClr val="accent2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8EC31A1-1122-4C9A-AAB6-8AC4D91917EF}"/>
              </a:ext>
            </a:extLst>
          </p:cNvPr>
          <p:cNvCxnSpPr>
            <a:cxnSpLocks/>
          </p:cNvCxnSpPr>
          <p:nvPr/>
        </p:nvCxnSpPr>
        <p:spPr>
          <a:xfrm>
            <a:off x="8317046" y="2074827"/>
            <a:ext cx="2247046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AECF6FF-C996-499C-BCFA-5B10FB3C99D9}"/>
              </a:ext>
            </a:extLst>
          </p:cNvPr>
          <p:cNvCxnSpPr>
            <a:cxnSpLocks/>
          </p:cNvCxnSpPr>
          <p:nvPr/>
        </p:nvCxnSpPr>
        <p:spPr>
          <a:xfrm>
            <a:off x="342358" y="5875603"/>
            <a:ext cx="342595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09884D6-76F3-4170-9758-4FB0C45D5CD2}"/>
              </a:ext>
            </a:extLst>
          </p:cNvPr>
          <p:cNvCxnSpPr>
            <a:cxnSpLocks/>
          </p:cNvCxnSpPr>
          <p:nvPr/>
        </p:nvCxnSpPr>
        <p:spPr>
          <a:xfrm>
            <a:off x="6444508" y="5786077"/>
            <a:ext cx="342595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8AEE52D-4FE2-4163-A9EF-E5226CDCFDB7}"/>
              </a:ext>
            </a:extLst>
          </p:cNvPr>
          <p:cNvSpPr txBox="1"/>
          <p:nvPr/>
        </p:nvSpPr>
        <p:spPr>
          <a:xfrm>
            <a:off x="10528061" y="189016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-0.19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A3D27F-DBBF-4C9C-92BA-F6BA12E31188}"/>
              </a:ext>
            </a:extLst>
          </p:cNvPr>
          <p:cNvSpPr txBox="1"/>
          <p:nvPr/>
        </p:nvSpPr>
        <p:spPr>
          <a:xfrm>
            <a:off x="9871697" y="560141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-0.19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FE540C-A1EA-4FA4-AF95-36E3EA4A1277}"/>
              </a:ext>
            </a:extLst>
          </p:cNvPr>
          <p:cNvSpPr txBox="1"/>
          <p:nvPr/>
        </p:nvSpPr>
        <p:spPr>
          <a:xfrm>
            <a:off x="3736149" y="5690936"/>
            <a:ext cx="837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-0.195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7631D6-FA57-4808-83D5-50EE42054365}"/>
              </a:ext>
            </a:extLst>
          </p:cNvPr>
          <p:cNvSpPr/>
          <p:nvPr/>
        </p:nvSpPr>
        <p:spPr>
          <a:xfrm>
            <a:off x="3155672" y="5837122"/>
            <a:ext cx="73805" cy="76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5FEF403-B933-4D48-92A9-8C0FE81B4CA2}"/>
              </a:ext>
            </a:extLst>
          </p:cNvPr>
          <p:cNvSpPr/>
          <p:nvPr/>
        </p:nvSpPr>
        <p:spPr>
          <a:xfrm>
            <a:off x="10077757" y="2036346"/>
            <a:ext cx="73805" cy="76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8141FC7-A9D6-4174-91A7-FBC053D59B38}"/>
              </a:ext>
            </a:extLst>
          </p:cNvPr>
          <p:cNvSpPr/>
          <p:nvPr/>
        </p:nvSpPr>
        <p:spPr>
          <a:xfrm>
            <a:off x="9221537" y="5747596"/>
            <a:ext cx="73805" cy="76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374C95A-5F60-459F-BE0A-F7315F7B15E2}"/>
              </a:ext>
            </a:extLst>
          </p:cNvPr>
          <p:cNvSpPr/>
          <p:nvPr/>
        </p:nvSpPr>
        <p:spPr>
          <a:xfrm>
            <a:off x="2525123" y="6273439"/>
            <a:ext cx="73805" cy="769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BCB7C85-CE66-4E23-BAF5-74FCBDD620C3}"/>
              </a:ext>
            </a:extLst>
          </p:cNvPr>
          <p:cNvSpPr/>
          <p:nvPr/>
        </p:nvSpPr>
        <p:spPr>
          <a:xfrm>
            <a:off x="8757124" y="6250755"/>
            <a:ext cx="73805" cy="769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4FA1F3D-28CE-4610-B6E5-D622FF1BF12A}"/>
              </a:ext>
            </a:extLst>
          </p:cNvPr>
          <p:cNvSpPr/>
          <p:nvPr/>
        </p:nvSpPr>
        <p:spPr>
          <a:xfrm>
            <a:off x="9777449" y="2382006"/>
            <a:ext cx="73805" cy="769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246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259</Words>
  <Application>Microsoft Office PowerPoint</Application>
  <PresentationFormat>와이드스크린</PresentationFormat>
  <Paragraphs>111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se-nanumgothic</vt:lpstr>
      <vt:lpstr>맑은 고딕</vt:lpstr>
      <vt:lpstr>맑은 고딕</vt:lpstr>
      <vt:lpstr>Arial</vt:lpstr>
      <vt:lpstr>Cambria Math</vt:lpstr>
      <vt:lpstr>Office 테마</vt:lpstr>
      <vt:lpstr>Office 테마</vt:lpstr>
      <vt:lpstr>WEEKLY REPORT SIB</vt:lpstr>
      <vt:lpstr>PowerPoint 프레젠테이션</vt:lpstr>
      <vt:lpstr>Past Problems</vt:lpstr>
      <vt:lpstr>Solution</vt:lpstr>
      <vt:lpstr>Data Generation</vt:lpstr>
      <vt:lpstr>Data Visualization</vt:lpstr>
      <vt:lpstr>Data Smoothing</vt:lpstr>
      <vt:lpstr>Data Smoothing</vt:lpstr>
      <vt:lpstr>Data Smoothing</vt:lpstr>
      <vt:lpstr>Hand 3D Visualization</vt:lpstr>
      <vt:lpstr>Preprocessing</vt:lpstr>
      <vt:lpstr>Standardization</vt:lpstr>
      <vt:lpstr>Outlier removal</vt:lpstr>
      <vt:lpstr>Outlier removal</vt:lpstr>
      <vt:lpstr>Outlier removal</vt:lpstr>
      <vt:lpstr>Normalization</vt:lpstr>
      <vt:lpstr>Current problems</vt:lpstr>
      <vt:lpstr>Next Plan</vt:lpstr>
      <vt:lpstr>ThanQ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82102</dc:creator>
  <cp:lastModifiedBy>황현상</cp:lastModifiedBy>
  <cp:revision>44</cp:revision>
  <dcterms:created xsi:type="dcterms:W3CDTF">2021-05-25T10:18:11Z</dcterms:created>
  <dcterms:modified xsi:type="dcterms:W3CDTF">2021-05-25T13:57:25Z</dcterms:modified>
</cp:coreProperties>
</file>